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60" r:id="rId5"/>
    <p:sldId id="262" r:id="rId6"/>
    <p:sldId id="263" r:id="rId7"/>
    <p:sldId id="261" r:id="rId8"/>
    <p:sldId id="264" r:id="rId9"/>
    <p:sldId id="265" r:id="rId10"/>
    <p:sldId id="266" r:id="rId11"/>
    <p:sldId id="267" r:id="rId12"/>
    <p:sldId id="268" r:id="rId13"/>
    <p:sldId id="270" r:id="rId14"/>
    <p:sldId id="269" r:id="rId15"/>
    <p:sldId id="271" r:id="rId16"/>
    <p:sldId id="272" r:id="rId17"/>
    <p:sldId id="275" r:id="rId18"/>
    <p:sldId id="276" r:id="rId19"/>
    <p:sldId id="277" r:id="rId20"/>
    <p:sldId id="278" r:id="rId21"/>
    <p:sldId id="280" r:id="rId22"/>
    <p:sldId id="279" r:id="rId23"/>
    <p:sldId id="281" r:id="rId24"/>
    <p:sldId id="283" r:id="rId25"/>
    <p:sldId id="285" r:id="rId26"/>
    <p:sldId id="286" r:id="rId27"/>
    <p:sldId id="284" r:id="rId28"/>
    <p:sldId id="282" r:id="rId29"/>
    <p:sldId id="273" r:id="rId30"/>
    <p:sldId id="28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74" autoAdjust="0"/>
    <p:restoredTop sz="94660"/>
  </p:normalViewPr>
  <p:slideViewPr>
    <p:cSldViewPr>
      <p:cViewPr>
        <p:scale>
          <a:sx n="82" d="100"/>
          <a:sy n="82" d="100"/>
        </p:scale>
        <p:origin x="-1044" y="2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CBC099CE-E5A3-4449-A785-51D6A84B41DA}" type="datetimeFigureOut">
              <a:rPr lang="en-US" smtClean="0"/>
              <a:t>10/26/2020</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25FB1C47-8B2F-4C00-AF4B-563C33BDDB52}"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C099CE-E5A3-4449-A785-51D6A84B41DA}"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B1C47-8B2F-4C00-AF4B-563C33BDDB5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C099CE-E5A3-4449-A785-51D6A84B41DA}"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B1C47-8B2F-4C00-AF4B-563C33BDDB52}"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BC099CE-E5A3-4449-A785-51D6A84B41DA}"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B1C47-8B2F-4C00-AF4B-563C33BDDB52}"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CBC099CE-E5A3-4449-A785-51D6A84B41DA}" type="datetimeFigureOut">
              <a:rPr lang="en-US" smtClean="0"/>
              <a:t>10/26/2020</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25FB1C47-8B2F-4C00-AF4B-563C33BDDB52}"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BC099CE-E5A3-4449-A785-51D6A84B41DA}" type="datetimeFigureOut">
              <a:rPr lang="en-US" smtClean="0"/>
              <a:t>10/26/2020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B1C47-8B2F-4C00-AF4B-563C33BDDB52}"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BC099CE-E5A3-4449-A785-51D6A84B41DA}" type="datetimeFigureOut">
              <a:rPr lang="en-US" smtClean="0"/>
              <a:t>10/26/2020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FB1C47-8B2F-4C00-AF4B-563C33BDDB52}"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BC099CE-E5A3-4449-A785-51D6A84B41DA}" type="datetimeFigureOut">
              <a:rPr lang="en-US" smtClean="0"/>
              <a:t>10/26/2020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FB1C47-8B2F-4C00-AF4B-563C33BDDB52}"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C099CE-E5A3-4449-A785-51D6A84B41DA}" type="datetimeFigureOut">
              <a:rPr lang="en-US" smtClean="0"/>
              <a:t>10/26/2020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FB1C47-8B2F-4C00-AF4B-563C33BDDB52}"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BC099CE-E5A3-4449-A785-51D6A84B41DA}" type="datetimeFigureOut">
              <a:rPr lang="en-US" smtClean="0"/>
              <a:t>10/26/2020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B1C47-8B2F-4C00-AF4B-563C33BDDB52}"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BC099CE-E5A3-4449-A785-51D6A84B41DA}" type="datetimeFigureOut">
              <a:rPr lang="en-US" smtClean="0"/>
              <a:t>10/26/2020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B1C47-8B2F-4C00-AF4B-563C33BDDB52}"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CBC099CE-E5A3-4449-A785-51D6A84B41DA}" type="datetimeFigureOut">
              <a:rPr lang="en-US" smtClean="0"/>
              <a:t>10/26/2020</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25FB1C47-8B2F-4C00-AF4B-563C33BDDB52}"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EFFECTIVE VIRTUAL PRESENTATION STRATEGY</a:t>
            </a:r>
            <a:endParaRPr lang="en-US" dirty="0"/>
          </a:p>
        </p:txBody>
      </p:sp>
      <p:sp>
        <p:nvSpPr>
          <p:cNvPr id="3" name="Subtitle 2"/>
          <p:cNvSpPr>
            <a:spLocks noGrp="1"/>
          </p:cNvSpPr>
          <p:nvPr>
            <p:ph type="subTitle" idx="1"/>
          </p:nvPr>
        </p:nvSpPr>
        <p:spPr/>
        <p:txBody>
          <a:bodyPr/>
          <a:lstStyle/>
          <a:p>
            <a:r>
              <a:rPr lang="en-US" dirty="0" smtClean="0"/>
              <a:t>FACILITATOR: MUTIAT OLAGOKE </a:t>
            </a:r>
            <a:endParaRPr lang="en-US" dirty="0"/>
          </a:p>
        </p:txBody>
      </p:sp>
      <p:pic>
        <p:nvPicPr>
          <p:cNvPr id="15362" name="Picture 2" descr="Best Practices for Video Presentations | AIChE"/>
          <p:cNvPicPr>
            <a:picLocks noChangeAspect="1" noChangeArrowheads="1"/>
          </p:cNvPicPr>
          <p:nvPr/>
        </p:nvPicPr>
        <p:blipFill>
          <a:blip r:embed="rId2"/>
          <a:srcRect/>
          <a:stretch>
            <a:fillRect/>
          </a:stretch>
        </p:blipFill>
        <p:spPr bwMode="auto">
          <a:xfrm>
            <a:off x="1828800" y="0"/>
            <a:ext cx="5467350" cy="35814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IT RIGHT</a:t>
            </a:r>
            <a:endParaRPr lang="en-US" dirty="0"/>
          </a:p>
        </p:txBody>
      </p:sp>
      <p:sp>
        <p:nvSpPr>
          <p:cNvPr id="3" name="Content Placeholder 2"/>
          <p:cNvSpPr>
            <a:spLocks noGrp="1"/>
          </p:cNvSpPr>
          <p:nvPr>
            <p:ph sz="quarter" idx="1"/>
          </p:nvPr>
        </p:nvSpPr>
        <p:spPr/>
        <p:txBody>
          <a:bodyPr>
            <a:normAutofit/>
          </a:bodyPr>
          <a:lstStyle/>
          <a:p>
            <a:pPr>
              <a:buNone/>
            </a:pPr>
            <a:r>
              <a:rPr lang="en-US" b="1" dirty="0" smtClean="0"/>
              <a:t>NONVIRTUAL RULES THAT APPLY: </a:t>
            </a:r>
          </a:p>
          <a:p>
            <a:r>
              <a:rPr lang="en-US" b="1" dirty="0" smtClean="0">
                <a:solidFill>
                  <a:srgbClr val="0070C0"/>
                </a:solidFill>
              </a:rPr>
              <a:t>Identify the purpose for the presentation. </a:t>
            </a:r>
            <a:r>
              <a:rPr lang="en-US" dirty="0" smtClean="0"/>
              <a:t>Make sure you know why you’re presenting. No one wants to hear a presentation, virtual or otherwise, that has no real purpose. Identifying the purpose of your presentation is critical for knowing how to construct it and deliver it.</a:t>
            </a:r>
          </a:p>
          <a:p>
            <a:pPr>
              <a:buNone/>
            </a:pPr>
            <a:endParaRPr lang="en-US" dirty="0"/>
          </a:p>
        </p:txBody>
      </p:sp>
      <p:pic>
        <p:nvPicPr>
          <p:cNvPr id="22530" name="Picture 2" descr="7 Ways to Take Your Presentation Structure to the Next Level"/>
          <p:cNvPicPr>
            <a:picLocks noChangeAspect="1" noChangeArrowheads="1"/>
          </p:cNvPicPr>
          <p:nvPr/>
        </p:nvPicPr>
        <p:blipFill>
          <a:blip r:embed="rId2"/>
          <a:srcRect t="27240"/>
          <a:stretch>
            <a:fillRect/>
          </a:stretch>
        </p:blipFill>
        <p:spPr bwMode="auto">
          <a:xfrm>
            <a:off x="1828800" y="3733800"/>
            <a:ext cx="5943600" cy="3402004"/>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IT RIGHT</a:t>
            </a:r>
            <a:endParaRPr lang="en-US" dirty="0"/>
          </a:p>
        </p:txBody>
      </p:sp>
      <p:sp>
        <p:nvSpPr>
          <p:cNvPr id="3" name="Content Placeholder 2"/>
          <p:cNvSpPr>
            <a:spLocks noGrp="1"/>
          </p:cNvSpPr>
          <p:nvPr>
            <p:ph sz="quarter" idx="1"/>
          </p:nvPr>
        </p:nvSpPr>
        <p:spPr/>
        <p:txBody>
          <a:bodyPr>
            <a:normAutofit/>
          </a:bodyPr>
          <a:lstStyle/>
          <a:p>
            <a:pPr>
              <a:buNone/>
            </a:pPr>
            <a:r>
              <a:rPr lang="en-US" b="1" dirty="0" smtClean="0"/>
              <a:t>NONVIRTUAL RULES THAT APPLY: </a:t>
            </a:r>
          </a:p>
          <a:p>
            <a:r>
              <a:rPr lang="en-US" b="1" dirty="0" smtClean="0">
                <a:solidFill>
                  <a:srgbClr val="0070C0"/>
                </a:solidFill>
              </a:rPr>
              <a:t>Know </a:t>
            </a:r>
            <a:r>
              <a:rPr lang="en-US" b="1" dirty="0" smtClean="0">
                <a:solidFill>
                  <a:srgbClr val="0070C0"/>
                </a:solidFill>
              </a:rPr>
              <a:t>your audience.</a:t>
            </a:r>
            <a:r>
              <a:rPr lang="en-US" b="1" dirty="0" smtClean="0"/>
              <a:t> </a:t>
            </a:r>
            <a:r>
              <a:rPr lang="en-US" dirty="0" smtClean="0"/>
              <a:t>Find out as much as possible about your audience. .</a:t>
            </a:r>
          </a:p>
          <a:p>
            <a:endParaRPr lang="en-US" b="1" dirty="0" smtClean="0"/>
          </a:p>
          <a:p>
            <a:pPr>
              <a:buNone/>
            </a:pPr>
            <a:endParaRPr lang="en-US" dirty="0"/>
          </a:p>
        </p:txBody>
      </p:sp>
      <p:pic>
        <p:nvPicPr>
          <p:cNvPr id="21506" name="Picture 2" descr="Coronavirus: How To Deliver a Dynamic Virtual Presentation When You Can't  Go To Work | Throughline Group"/>
          <p:cNvPicPr>
            <a:picLocks noChangeAspect="1" noChangeArrowheads="1"/>
          </p:cNvPicPr>
          <p:nvPr/>
        </p:nvPicPr>
        <p:blipFill>
          <a:blip r:embed="rId2"/>
          <a:srcRect/>
          <a:stretch>
            <a:fillRect/>
          </a:stretch>
        </p:blipFill>
        <p:spPr bwMode="auto">
          <a:xfrm>
            <a:off x="838200" y="2514600"/>
            <a:ext cx="7467600" cy="554236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ow to Write a Presentation and Rock When You Speak | by ThePensters |  Medium"/>
          <p:cNvPicPr>
            <a:picLocks noChangeAspect="1" noChangeArrowheads="1"/>
          </p:cNvPicPr>
          <p:nvPr/>
        </p:nvPicPr>
        <p:blipFill>
          <a:blip r:embed="rId2"/>
          <a:srcRect/>
          <a:stretch>
            <a:fillRect/>
          </a:stretch>
        </p:blipFill>
        <p:spPr bwMode="auto">
          <a:xfrm>
            <a:off x="2362200" y="3352800"/>
            <a:ext cx="3889743" cy="3048000"/>
          </a:xfrm>
          <a:prstGeom prst="rect">
            <a:avLst/>
          </a:prstGeom>
          <a:noFill/>
        </p:spPr>
      </p:pic>
      <p:sp>
        <p:nvSpPr>
          <p:cNvPr id="2" name="Title 1"/>
          <p:cNvSpPr>
            <a:spLocks noGrp="1"/>
          </p:cNvSpPr>
          <p:nvPr>
            <p:ph type="title"/>
          </p:nvPr>
        </p:nvSpPr>
        <p:spPr/>
        <p:txBody>
          <a:bodyPr/>
          <a:lstStyle/>
          <a:p>
            <a:r>
              <a:rPr lang="en-US" dirty="0" smtClean="0"/>
              <a:t>GETTING IT RIGHT</a:t>
            </a:r>
            <a:endParaRPr lang="en-US" dirty="0"/>
          </a:p>
        </p:txBody>
      </p:sp>
      <p:sp>
        <p:nvSpPr>
          <p:cNvPr id="3" name="Content Placeholder 2"/>
          <p:cNvSpPr>
            <a:spLocks noGrp="1"/>
          </p:cNvSpPr>
          <p:nvPr>
            <p:ph sz="quarter" idx="1"/>
          </p:nvPr>
        </p:nvSpPr>
        <p:spPr/>
        <p:txBody>
          <a:bodyPr>
            <a:normAutofit/>
          </a:bodyPr>
          <a:lstStyle/>
          <a:p>
            <a:pPr>
              <a:buNone/>
            </a:pPr>
            <a:r>
              <a:rPr lang="en-US" b="1" dirty="0" smtClean="0"/>
              <a:t>NONVIRTUAL RULES THAT APPLY: </a:t>
            </a:r>
          </a:p>
          <a:p>
            <a:r>
              <a:rPr lang="en-US" b="1" dirty="0" smtClean="0"/>
              <a:t>Organize your presentation. </a:t>
            </a:r>
            <a:r>
              <a:rPr lang="en-US" dirty="0" smtClean="0"/>
              <a:t>Choose a pattern that suits your topic (for instance problem and solution; past, present, and future; theory and practice; or whatever works). Make sure that your audience can easily follow your message. .</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Making a Presentation about Your Home Country"/>
          <p:cNvPicPr>
            <a:picLocks noChangeAspect="1" noChangeArrowheads="1"/>
          </p:cNvPicPr>
          <p:nvPr/>
        </p:nvPicPr>
        <p:blipFill>
          <a:blip r:embed="rId2"/>
          <a:srcRect/>
          <a:stretch>
            <a:fillRect/>
          </a:stretch>
        </p:blipFill>
        <p:spPr bwMode="auto">
          <a:xfrm>
            <a:off x="1752600" y="3048000"/>
            <a:ext cx="6076950" cy="4562476"/>
          </a:xfrm>
          <a:prstGeom prst="rect">
            <a:avLst/>
          </a:prstGeom>
          <a:noFill/>
        </p:spPr>
      </p:pic>
      <p:sp>
        <p:nvSpPr>
          <p:cNvPr id="2" name="Title 1"/>
          <p:cNvSpPr>
            <a:spLocks noGrp="1"/>
          </p:cNvSpPr>
          <p:nvPr>
            <p:ph type="title"/>
          </p:nvPr>
        </p:nvSpPr>
        <p:spPr/>
        <p:txBody>
          <a:bodyPr/>
          <a:lstStyle/>
          <a:p>
            <a:r>
              <a:rPr lang="en-US" dirty="0" smtClean="0"/>
              <a:t>GETTING IT RIGHT</a:t>
            </a:r>
            <a:endParaRPr lang="en-US" dirty="0"/>
          </a:p>
        </p:txBody>
      </p:sp>
      <p:sp>
        <p:nvSpPr>
          <p:cNvPr id="3" name="Content Placeholder 2"/>
          <p:cNvSpPr>
            <a:spLocks noGrp="1"/>
          </p:cNvSpPr>
          <p:nvPr>
            <p:ph sz="quarter" idx="1"/>
          </p:nvPr>
        </p:nvSpPr>
        <p:spPr/>
        <p:txBody>
          <a:bodyPr>
            <a:normAutofit/>
          </a:bodyPr>
          <a:lstStyle/>
          <a:p>
            <a:pPr>
              <a:buNone/>
            </a:pPr>
            <a:r>
              <a:rPr lang="en-US" b="1" dirty="0" smtClean="0"/>
              <a:t>NONVIRTUAL RULES THAT APPLY: </a:t>
            </a:r>
          </a:p>
          <a:p>
            <a:r>
              <a:rPr lang="en-US" b="1" dirty="0" smtClean="0"/>
              <a:t>Write an introduction and conclusion. </a:t>
            </a:r>
            <a:r>
              <a:rPr lang="en-US" dirty="0" smtClean="0"/>
              <a:t>Just because a presentation is virtual doesn’t mean it doesn’t need an opening and a close. The introduction has to preview and lead into your talk. The conclusion has to wrap it up.</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IT RIGHT</a:t>
            </a:r>
            <a:endParaRPr lang="en-US" dirty="0"/>
          </a:p>
        </p:txBody>
      </p:sp>
      <p:sp>
        <p:nvSpPr>
          <p:cNvPr id="3" name="Content Placeholder 2"/>
          <p:cNvSpPr>
            <a:spLocks noGrp="1"/>
          </p:cNvSpPr>
          <p:nvPr>
            <p:ph sz="quarter" idx="1"/>
          </p:nvPr>
        </p:nvSpPr>
        <p:spPr/>
        <p:txBody>
          <a:bodyPr>
            <a:normAutofit/>
          </a:bodyPr>
          <a:lstStyle/>
          <a:p>
            <a:pPr>
              <a:buNone/>
            </a:pPr>
            <a:r>
              <a:rPr lang="en-US" b="1" dirty="0" smtClean="0"/>
              <a:t>NONVIRTUAL RULES THAT APPLY: </a:t>
            </a:r>
          </a:p>
          <a:p>
            <a:r>
              <a:rPr lang="en-US" b="1" dirty="0" smtClean="0"/>
              <a:t>Provide materials in advance. </a:t>
            </a:r>
            <a:r>
              <a:rPr lang="en-US" dirty="0" smtClean="0"/>
              <a:t>This allows audience members to become familiar with the proceedings beforehand and get more out of them. You can easily distribute materials via e-mail. Consider giving out the following:</a:t>
            </a:r>
            <a:endParaRPr lang="en-US" b="1" dirty="0" smtClean="0"/>
          </a:p>
          <a:p>
            <a:pPr>
              <a:buNone/>
            </a:pPr>
            <a:endParaRPr lang="en-US" dirty="0"/>
          </a:p>
        </p:txBody>
      </p:sp>
      <p:pic>
        <p:nvPicPr>
          <p:cNvPr id="19458" name="Picture 2" descr="Presentation Materials Checklist That You Should Have in your collection"/>
          <p:cNvPicPr>
            <a:picLocks noChangeAspect="1" noChangeArrowheads="1"/>
          </p:cNvPicPr>
          <p:nvPr/>
        </p:nvPicPr>
        <p:blipFill>
          <a:blip r:embed="rId2"/>
          <a:srcRect t="26667"/>
          <a:stretch>
            <a:fillRect/>
          </a:stretch>
        </p:blipFill>
        <p:spPr bwMode="auto">
          <a:xfrm>
            <a:off x="1600200" y="3733800"/>
            <a:ext cx="6022052" cy="25527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IT RIGHT</a:t>
            </a:r>
            <a:endParaRPr lang="en-US" dirty="0"/>
          </a:p>
        </p:txBody>
      </p:sp>
      <p:sp>
        <p:nvSpPr>
          <p:cNvPr id="3" name="Content Placeholder 2"/>
          <p:cNvSpPr>
            <a:spLocks noGrp="1"/>
          </p:cNvSpPr>
          <p:nvPr>
            <p:ph sz="quarter" idx="1"/>
          </p:nvPr>
        </p:nvSpPr>
        <p:spPr/>
        <p:txBody>
          <a:bodyPr>
            <a:normAutofit/>
          </a:bodyPr>
          <a:lstStyle/>
          <a:p>
            <a:pPr>
              <a:buNone/>
            </a:pPr>
            <a:r>
              <a:rPr lang="en-US" sz="4400" b="1" dirty="0" smtClean="0">
                <a:solidFill>
                  <a:srgbClr val="0070C0"/>
                </a:solidFill>
              </a:rPr>
              <a:t>PRESENTATION DELIVERY </a:t>
            </a:r>
          </a:p>
          <a:p>
            <a:pPr>
              <a:buNone/>
            </a:pPr>
            <a:endParaRPr lang="en-US" sz="4400" dirty="0">
              <a:solidFill>
                <a:srgbClr val="0070C0"/>
              </a:solidFill>
            </a:endParaRPr>
          </a:p>
        </p:txBody>
      </p:sp>
      <p:pic>
        <p:nvPicPr>
          <p:cNvPr id="28674" name="Picture 2" descr="10 tips for vibrant virtual presentations"/>
          <p:cNvPicPr>
            <a:picLocks noChangeAspect="1" noChangeArrowheads="1"/>
          </p:cNvPicPr>
          <p:nvPr/>
        </p:nvPicPr>
        <p:blipFill>
          <a:blip r:embed="rId2"/>
          <a:srcRect/>
          <a:stretch>
            <a:fillRect/>
          </a:stretch>
        </p:blipFill>
        <p:spPr bwMode="auto">
          <a:xfrm>
            <a:off x="1371600" y="1905000"/>
            <a:ext cx="6172200" cy="436169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6" name="Picture 4" descr="The Scrapbook Collection — Simple Abstract Border Vector for Free Download  | Powerpoint background design, Wallpaper powerpoint, Powerpoint background  templates"/>
          <p:cNvPicPr>
            <a:picLocks noChangeAspect="1" noChangeArrowheads="1"/>
          </p:cNvPicPr>
          <p:nvPr/>
        </p:nvPicPr>
        <p:blipFill>
          <a:blip r:embed="rId2"/>
          <a:srcRect/>
          <a:stretch>
            <a:fillRect/>
          </a:stretch>
        </p:blipFill>
        <p:spPr bwMode="auto">
          <a:xfrm>
            <a:off x="-2133600" y="-3505200"/>
            <a:ext cx="12192000" cy="12192000"/>
          </a:xfrm>
          <a:prstGeom prst="rect">
            <a:avLst/>
          </a:prstGeom>
          <a:noFill/>
        </p:spPr>
      </p:pic>
      <p:sp>
        <p:nvSpPr>
          <p:cNvPr id="2" name="Title 1"/>
          <p:cNvSpPr>
            <a:spLocks noGrp="1"/>
          </p:cNvSpPr>
          <p:nvPr>
            <p:ph type="title"/>
          </p:nvPr>
        </p:nvSpPr>
        <p:spPr/>
        <p:txBody>
          <a:bodyPr>
            <a:normAutofit/>
          </a:bodyPr>
          <a:lstStyle/>
          <a:p>
            <a:r>
              <a:rPr lang="en-US" sz="2500" dirty="0" smtClean="0">
                <a:solidFill>
                  <a:srgbClr val="0070C0"/>
                </a:solidFill>
              </a:rPr>
              <a:t>GETTING IT RIGHT: PRESENTATION </a:t>
            </a:r>
            <a:r>
              <a:rPr lang="en-US" sz="2500" dirty="0" smtClean="0">
                <a:solidFill>
                  <a:srgbClr val="0070C0"/>
                </a:solidFill>
              </a:rPr>
              <a:t>DELIVERY </a:t>
            </a:r>
            <a:endParaRPr lang="en-US" sz="2500" dirty="0">
              <a:solidFill>
                <a:srgbClr val="0070C0"/>
              </a:solidFill>
            </a:endParaRPr>
          </a:p>
        </p:txBody>
      </p:sp>
      <p:sp>
        <p:nvSpPr>
          <p:cNvPr id="3" name="Content Placeholder 2"/>
          <p:cNvSpPr>
            <a:spLocks noGrp="1"/>
          </p:cNvSpPr>
          <p:nvPr>
            <p:ph sz="quarter" idx="1"/>
          </p:nvPr>
        </p:nvSpPr>
        <p:spPr/>
        <p:txBody>
          <a:bodyPr>
            <a:normAutofit/>
          </a:bodyPr>
          <a:lstStyle/>
          <a:p>
            <a:pPr>
              <a:buNone/>
            </a:pPr>
            <a:r>
              <a:rPr lang="en-US" sz="4400" dirty="0" smtClean="0"/>
              <a:t>PRACTISE, PRACTISE, PRACTISE </a:t>
            </a:r>
          </a:p>
          <a:p>
            <a:pPr>
              <a:buNone/>
            </a:pPr>
            <a:r>
              <a:rPr lang="en-US" dirty="0" smtClean="0"/>
              <a:t>   As </a:t>
            </a:r>
            <a:r>
              <a:rPr lang="en-US" dirty="0" smtClean="0"/>
              <a:t>with any presentation or form of public speaking, it’s essential that you practice beforehand. Run through your virtual delivery in front of friends or family and let them offer feedback on your work. </a:t>
            </a:r>
            <a:endParaRPr lang="en-US" dirty="0"/>
          </a:p>
        </p:txBody>
      </p:sp>
      <p:pic>
        <p:nvPicPr>
          <p:cNvPr id="33794" name="Picture 2" descr="Presenting? Read these tips to help you improve. Presentation Tips"/>
          <p:cNvPicPr>
            <a:picLocks noChangeAspect="1" noChangeArrowheads="1"/>
          </p:cNvPicPr>
          <p:nvPr/>
        </p:nvPicPr>
        <p:blipFill>
          <a:blip r:embed="rId3" cstate="print"/>
          <a:srcRect/>
          <a:stretch>
            <a:fillRect/>
          </a:stretch>
        </p:blipFill>
        <p:spPr bwMode="auto">
          <a:xfrm>
            <a:off x="3505200" y="4038600"/>
            <a:ext cx="2133600" cy="21336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The Scrapbook Collection — Simple Abstract Border Vector for Free Download  | Powerpoint background design, Wallpaper powerpoint, Powerpoint background  templates"/>
          <p:cNvPicPr>
            <a:picLocks noChangeAspect="1" noChangeArrowheads="1"/>
          </p:cNvPicPr>
          <p:nvPr/>
        </p:nvPicPr>
        <p:blipFill>
          <a:blip r:embed="rId2"/>
          <a:srcRect/>
          <a:stretch>
            <a:fillRect/>
          </a:stretch>
        </p:blipFill>
        <p:spPr bwMode="auto">
          <a:xfrm>
            <a:off x="-2133600" y="-3505200"/>
            <a:ext cx="12192000" cy="12192000"/>
          </a:xfrm>
          <a:prstGeom prst="rect">
            <a:avLst/>
          </a:prstGeom>
          <a:noFill/>
        </p:spPr>
      </p:pic>
      <p:sp>
        <p:nvSpPr>
          <p:cNvPr id="2" name="Title 1"/>
          <p:cNvSpPr>
            <a:spLocks noGrp="1"/>
          </p:cNvSpPr>
          <p:nvPr>
            <p:ph type="title"/>
          </p:nvPr>
        </p:nvSpPr>
        <p:spPr/>
        <p:txBody>
          <a:bodyPr>
            <a:normAutofit/>
          </a:bodyPr>
          <a:lstStyle/>
          <a:p>
            <a:r>
              <a:rPr lang="en-US" sz="2500" dirty="0" smtClean="0">
                <a:solidFill>
                  <a:srgbClr val="0070C0"/>
                </a:solidFill>
              </a:rPr>
              <a:t>GETTING IT RIGHT: PRESENTATION </a:t>
            </a:r>
            <a:r>
              <a:rPr lang="en-US" sz="2500" dirty="0" smtClean="0">
                <a:solidFill>
                  <a:srgbClr val="0070C0"/>
                </a:solidFill>
              </a:rPr>
              <a:t>DELIVERY </a:t>
            </a:r>
            <a:endParaRPr lang="en-US" sz="2500" dirty="0">
              <a:solidFill>
                <a:srgbClr val="0070C0"/>
              </a:solidFill>
            </a:endParaRPr>
          </a:p>
        </p:txBody>
      </p:sp>
      <p:sp>
        <p:nvSpPr>
          <p:cNvPr id="3" name="Content Placeholder 2"/>
          <p:cNvSpPr>
            <a:spLocks noGrp="1"/>
          </p:cNvSpPr>
          <p:nvPr>
            <p:ph sz="quarter" idx="1"/>
          </p:nvPr>
        </p:nvSpPr>
        <p:spPr/>
        <p:txBody>
          <a:bodyPr>
            <a:normAutofit fontScale="55000" lnSpcReduction="20000"/>
          </a:bodyPr>
          <a:lstStyle/>
          <a:p>
            <a:pPr>
              <a:buNone/>
            </a:pPr>
            <a:r>
              <a:rPr lang="en-US" sz="8000" dirty="0" smtClean="0">
                <a:solidFill>
                  <a:schemeClr val="tx1">
                    <a:lumMod val="95000"/>
                    <a:lumOff val="5000"/>
                  </a:schemeClr>
                </a:solidFill>
              </a:rPr>
              <a:t>SET UP</a:t>
            </a:r>
          </a:p>
          <a:p>
            <a:pPr>
              <a:buNone/>
            </a:pPr>
            <a:r>
              <a:rPr lang="en-US" sz="4400" dirty="0" smtClean="0"/>
              <a:t>To </a:t>
            </a:r>
            <a:r>
              <a:rPr lang="en-US" sz="4400" dirty="0" smtClean="0"/>
              <a:t>make sure your virtual presentation goes smoothly, you are required to:</a:t>
            </a:r>
          </a:p>
          <a:p>
            <a:pPr fontAlgn="base"/>
            <a:r>
              <a:rPr lang="en-US" sz="4400" dirty="0" smtClean="0"/>
              <a:t>Be online and available 15 minutes before the presentation,</a:t>
            </a:r>
          </a:p>
          <a:p>
            <a:pPr fontAlgn="base"/>
            <a:r>
              <a:rPr lang="en-US" sz="4400" dirty="0" smtClean="0"/>
              <a:t>Have a reliable and fast internet connection,</a:t>
            </a:r>
          </a:p>
          <a:p>
            <a:pPr fontAlgn="base"/>
            <a:r>
              <a:rPr lang="en-US" sz="4400" dirty="0" smtClean="0"/>
              <a:t>Test your microphone and video camera,</a:t>
            </a:r>
          </a:p>
          <a:p>
            <a:pPr fontAlgn="base"/>
            <a:r>
              <a:rPr lang="en-US" sz="4400" dirty="0" smtClean="0"/>
              <a:t>Test your slides and make sure they are compatible with a Windows operating system,</a:t>
            </a:r>
          </a:p>
          <a:p>
            <a:pPr fontAlgn="base"/>
            <a:r>
              <a:rPr lang="en-US" sz="4400" dirty="0" smtClean="0"/>
              <a:t>Have a non-distracting environment around you during the presentation. The room you are using should be both quiet and the background used as plain as </a:t>
            </a:r>
            <a:r>
              <a:rPr lang="en-US" sz="4400" dirty="0" smtClean="0"/>
              <a:t>possible</a:t>
            </a:r>
            <a:endParaRPr lang="en-US" sz="4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The Scrapbook Collection — Simple Abstract Border Vector for Free Download  | Powerpoint background design, Wallpaper powerpoint, Powerpoint background  templates"/>
          <p:cNvPicPr>
            <a:picLocks noChangeAspect="1" noChangeArrowheads="1"/>
          </p:cNvPicPr>
          <p:nvPr/>
        </p:nvPicPr>
        <p:blipFill>
          <a:blip r:embed="rId2"/>
          <a:srcRect/>
          <a:stretch>
            <a:fillRect/>
          </a:stretch>
        </p:blipFill>
        <p:spPr bwMode="auto">
          <a:xfrm>
            <a:off x="-2133600" y="-3505200"/>
            <a:ext cx="12192000" cy="12192000"/>
          </a:xfrm>
          <a:prstGeom prst="rect">
            <a:avLst/>
          </a:prstGeom>
          <a:noFill/>
        </p:spPr>
      </p:pic>
      <p:sp>
        <p:nvSpPr>
          <p:cNvPr id="2" name="Title 1"/>
          <p:cNvSpPr>
            <a:spLocks noGrp="1"/>
          </p:cNvSpPr>
          <p:nvPr>
            <p:ph type="title"/>
          </p:nvPr>
        </p:nvSpPr>
        <p:spPr/>
        <p:txBody>
          <a:bodyPr>
            <a:normAutofit/>
          </a:bodyPr>
          <a:lstStyle/>
          <a:p>
            <a:r>
              <a:rPr lang="en-US" sz="2500" dirty="0" smtClean="0">
                <a:solidFill>
                  <a:srgbClr val="0070C0"/>
                </a:solidFill>
              </a:rPr>
              <a:t>GETTING IT RIGHT: PRESENTATION </a:t>
            </a:r>
            <a:r>
              <a:rPr lang="en-US" sz="2500" dirty="0" smtClean="0">
                <a:solidFill>
                  <a:srgbClr val="0070C0"/>
                </a:solidFill>
              </a:rPr>
              <a:t>DELIVERY </a:t>
            </a:r>
            <a:endParaRPr lang="en-US" sz="2500" dirty="0">
              <a:solidFill>
                <a:srgbClr val="0070C0"/>
              </a:solidFill>
            </a:endParaRPr>
          </a:p>
        </p:txBody>
      </p:sp>
      <p:sp>
        <p:nvSpPr>
          <p:cNvPr id="3" name="Content Placeholder 2"/>
          <p:cNvSpPr>
            <a:spLocks noGrp="1"/>
          </p:cNvSpPr>
          <p:nvPr>
            <p:ph sz="quarter" idx="1"/>
          </p:nvPr>
        </p:nvSpPr>
        <p:spPr/>
        <p:txBody>
          <a:bodyPr>
            <a:normAutofit/>
          </a:bodyPr>
          <a:lstStyle/>
          <a:p>
            <a:r>
              <a:rPr lang="en-US" sz="4400" dirty="0" smtClean="0"/>
              <a:t>DRESS TO IMPRESS</a:t>
            </a:r>
            <a:r>
              <a:rPr lang="en-US" sz="6000" dirty="0" smtClean="0"/>
              <a:t> </a:t>
            </a:r>
          </a:p>
          <a:p>
            <a:pPr>
              <a:buNone/>
            </a:pPr>
            <a:r>
              <a:rPr lang="en-US" sz="2800" dirty="0" smtClean="0"/>
              <a:t>Forget </a:t>
            </a:r>
            <a:r>
              <a:rPr lang="en-US" sz="2800" dirty="0" smtClean="0"/>
              <a:t>the fact that you’re presenting from home and choose an outfit you would wear if it were an in-person presentation – a suit, formal dress, or a shirt. It’s also advised that you wear </a:t>
            </a:r>
            <a:r>
              <a:rPr lang="en-US" sz="2800" dirty="0" err="1" smtClean="0"/>
              <a:t>colours</a:t>
            </a:r>
            <a:r>
              <a:rPr lang="en-US" sz="2800" dirty="0" smtClean="0"/>
              <a:t> that neither clash nor blend in with your background. </a:t>
            </a:r>
            <a:endParaRPr lang="en-US"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The Scrapbook Collection — Simple Abstract Border Vector for Free Download  | Powerpoint background design, Wallpaper powerpoint, Powerpoint background  templates"/>
          <p:cNvPicPr>
            <a:picLocks noChangeAspect="1" noChangeArrowheads="1"/>
          </p:cNvPicPr>
          <p:nvPr/>
        </p:nvPicPr>
        <p:blipFill>
          <a:blip r:embed="rId2"/>
          <a:srcRect/>
          <a:stretch>
            <a:fillRect/>
          </a:stretch>
        </p:blipFill>
        <p:spPr bwMode="auto">
          <a:xfrm>
            <a:off x="-2133600" y="-3505200"/>
            <a:ext cx="12192000" cy="12192000"/>
          </a:xfrm>
          <a:prstGeom prst="rect">
            <a:avLst/>
          </a:prstGeom>
          <a:noFill/>
        </p:spPr>
      </p:pic>
      <p:sp>
        <p:nvSpPr>
          <p:cNvPr id="2" name="Title 1"/>
          <p:cNvSpPr>
            <a:spLocks noGrp="1"/>
          </p:cNvSpPr>
          <p:nvPr>
            <p:ph type="title"/>
          </p:nvPr>
        </p:nvSpPr>
        <p:spPr/>
        <p:txBody>
          <a:bodyPr>
            <a:normAutofit/>
          </a:bodyPr>
          <a:lstStyle/>
          <a:p>
            <a:r>
              <a:rPr lang="en-US" sz="2500" dirty="0" smtClean="0">
                <a:solidFill>
                  <a:srgbClr val="0070C0"/>
                </a:solidFill>
              </a:rPr>
              <a:t>GETTING IT RIGHT: PRESENTATION </a:t>
            </a:r>
            <a:r>
              <a:rPr lang="en-US" sz="2500" dirty="0" smtClean="0">
                <a:solidFill>
                  <a:srgbClr val="0070C0"/>
                </a:solidFill>
              </a:rPr>
              <a:t>DELIVERY </a:t>
            </a:r>
            <a:endParaRPr lang="en-US" sz="2500" dirty="0">
              <a:solidFill>
                <a:srgbClr val="0070C0"/>
              </a:solidFill>
            </a:endParaRPr>
          </a:p>
        </p:txBody>
      </p:sp>
      <p:sp>
        <p:nvSpPr>
          <p:cNvPr id="3" name="Content Placeholder 2"/>
          <p:cNvSpPr>
            <a:spLocks noGrp="1"/>
          </p:cNvSpPr>
          <p:nvPr>
            <p:ph sz="quarter" idx="1"/>
          </p:nvPr>
        </p:nvSpPr>
        <p:spPr/>
        <p:txBody>
          <a:bodyPr>
            <a:normAutofit/>
          </a:bodyPr>
          <a:lstStyle/>
          <a:p>
            <a:r>
              <a:rPr lang="en-US" sz="4400" dirty="0" smtClean="0"/>
              <a:t> ENHANCE YOUR LIGHTING </a:t>
            </a:r>
          </a:p>
          <a:p>
            <a:r>
              <a:rPr lang="en-US" sz="2800" dirty="0" smtClean="0"/>
              <a:t>When </a:t>
            </a:r>
            <a:r>
              <a:rPr lang="en-US" sz="2800" dirty="0" smtClean="0"/>
              <a:t>you do not have the benefit of a well-lit office or conference room, it’s vital that you check and adjust your lighting for your presentation. Let natural light in the room so you can be visibly seen on camera, too. </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OVERVIEW</a:t>
            </a:r>
            <a:endParaRPr lang="en-US" dirty="0"/>
          </a:p>
        </p:txBody>
      </p:sp>
      <p:sp>
        <p:nvSpPr>
          <p:cNvPr id="3" name="Content Placeholder 2"/>
          <p:cNvSpPr>
            <a:spLocks noGrp="1"/>
          </p:cNvSpPr>
          <p:nvPr>
            <p:ph sz="quarter" idx="1"/>
          </p:nvPr>
        </p:nvSpPr>
        <p:spPr/>
        <p:txBody>
          <a:bodyPr>
            <a:normAutofit fontScale="92500"/>
          </a:bodyPr>
          <a:lstStyle/>
          <a:p>
            <a:pPr>
              <a:buNone/>
            </a:pPr>
            <a:r>
              <a:rPr lang="en-US" dirty="0" smtClean="0">
                <a:solidFill>
                  <a:srgbClr val="00B0F0"/>
                </a:solidFill>
              </a:rPr>
              <a:t>Objective</a:t>
            </a:r>
            <a:r>
              <a:rPr lang="en-US" dirty="0" smtClean="0"/>
              <a:t>: To help participants understand effective ways to have to impart ideas and knowledge to any audience on virtual channels</a:t>
            </a:r>
          </a:p>
          <a:p>
            <a:pPr>
              <a:buNone/>
            </a:pPr>
            <a:endParaRPr lang="en-US" dirty="0" smtClean="0"/>
          </a:p>
          <a:p>
            <a:pPr>
              <a:buNone/>
            </a:pPr>
            <a:r>
              <a:rPr lang="en-US" dirty="0" smtClean="0">
                <a:solidFill>
                  <a:srgbClr val="00B0F0"/>
                </a:solidFill>
              </a:rPr>
              <a:t>Outline:</a:t>
            </a:r>
          </a:p>
          <a:p>
            <a:pPr>
              <a:buFont typeface="Arial" charset="0"/>
              <a:buChar char="•"/>
            </a:pPr>
            <a:r>
              <a:rPr lang="en-US" dirty="0" smtClean="0"/>
              <a:t>Introduction</a:t>
            </a:r>
          </a:p>
          <a:p>
            <a:pPr>
              <a:buFont typeface="Arial" charset="0"/>
              <a:buChar char="•"/>
            </a:pPr>
            <a:r>
              <a:rPr lang="en-US" dirty="0" smtClean="0"/>
              <a:t>Discussion: What are your challenges with virtual presentation</a:t>
            </a:r>
          </a:p>
          <a:p>
            <a:pPr>
              <a:buFont typeface="Arial" charset="0"/>
              <a:buChar char="•"/>
            </a:pPr>
            <a:r>
              <a:rPr lang="en-US" dirty="0" smtClean="0"/>
              <a:t>Getting it right: Factors to Consider</a:t>
            </a:r>
          </a:p>
          <a:p>
            <a:pPr>
              <a:buFont typeface="Arial" charset="0"/>
              <a:buChar char="•"/>
            </a:pPr>
            <a:r>
              <a:rPr lang="en-US" dirty="0" smtClean="0"/>
              <a:t>Getting it right: </a:t>
            </a:r>
            <a:r>
              <a:rPr lang="en-US" dirty="0" smtClean="0"/>
              <a:t>Non Virtual Rules That Apply</a:t>
            </a:r>
          </a:p>
          <a:p>
            <a:pPr>
              <a:buFont typeface="Arial" charset="0"/>
              <a:buChar char="•"/>
            </a:pPr>
            <a:r>
              <a:rPr lang="en-US" dirty="0" smtClean="0"/>
              <a:t>Getting it right: </a:t>
            </a:r>
            <a:r>
              <a:rPr lang="en-US" dirty="0" smtClean="0"/>
              <a:t>Presentation Delivery</a:t>
            </a:r>
          </a:p>
          <a:p>
            <a:pPr>
              <a:buFont typeface="Arial" charset="0"/>
              <a:buChar char="•"/>
            </a:pPr>
            <a:r>
              <a:rPr lang="en-US" dirty="0" smtClean="0"/>
              <a:t>Conclusio</a:t>
            </a:r>
            <a:r>
              <a:rPr lang="en-US" dirty="0" smtClean="0"/>
              <a:t>n</a:t>
            </a:r>
          </a:p>
          <a:p>
            <a:pPr>
              <a:buFont typeface="Arial" charset="0"/>
              <a:buChar char="•"/>
            </a:pPr>
            <a:endParaRPr lang="en-US" dirty="0" smtClean="0"/>
          </a:p>
          <a:p>
            <a:pPr>
              <a:buFont typeface="Arial" charset="0"/>
              <a:buChar char="•"/>
            </a:pPr>
            <a:endParaRPr lang="en-US" dirty="0" smtClean="0"/>
          </a:p>
          <a:p>
            <a:pPr>
              <a:buFont typeface="Arial" charset="0"/>
              <a:buChar char="•"/>
            </a:pPr>
            <a:endParaRPr lang="en-US" dirty="0" smtClean="0"/>
          </a:p>
          <a:p>
            <a:pPr>
              <a:buFont typeface="Arial" charset="0"/>
              <a:buChar char="•"/>
            </a:pPr>
            <a:endParaRPr lang="en-US" dirty="0" smtClean="0"/>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The Scrapbook Collection — Simple Abstract Border Vector for Free Download  | Powerpoint background design, Wallpaper powerpoint, Powerpoint background  templates"/>
          <p:cNvPicPr>
            <a:picLocks noChangeAspect="1" noChangeArrowheads="1"/>
          </p:cNvPicPr>
          <p:nvPr/>
        </p:nvPicPr>
        <p:blipFill>
          <a:blip r:embed="rId2"/>
          <a:srcRect/>
          <a:stretch>
            <a:fillRect/>
          </a:stretch>
        </p:blipFill>
        <p:spPr bwMode="auto">
          <a:xfrm>
            <a:off x="-2133600" y="-3505200"/>
            <a:ext cx="12192000" cy="12192000"/>
          </a:xfrm>
          <a:prstGeom prst="rect">
            <a:avLst/>
          </a:prstGeom>
          <a:noFill/>
        </p:spPr>
      </p:pic>
      <p:sp>
        <p:nvSpPr>
          <p:cNvPr id="2" name="Title 1"/>
          <p:cNvSpPr>
            <a:spLocks noGrp="1"/>
          </p:cNvSpPr>
          <p:nvPr>
            <p:ph type="title"/>
          </p:nvPr>
        </p:nvSpPr>
        <p:spPr/>
        <p:txBody>
          <a:bodyPr>
            <a:normAutofit/>
          </a:bodyPr>
          <a:lstStyle/>
          <a:p>
            <a:r>
              <a:rPr lang="en-US" sz="2500" dirty="0" smtClean="0">
                <a:solidFill>
                  <a:srgbClr val="0070C0"/>
                </a:solidFill>
              </a:rPr>
              <a:t>GETTING IT RIGHT: PRESENTATION </a:t>
            </a:r>
            <a:r>
              <a:rPr lang="en-US" sz="2500" dirty="0" smtClean="0">
                <a:solidFill>
                  <a:srgbClr val="0070C0"/>
                </a:solidFill>
              </a:rPr>
              <a:t>DELIVERY </a:t>
            </a:r>
            <a:endParaRPr lang="en-US" sz="2500" dirty="0">
              <a:solidFill>
                <a:srgbClr val="0070C0"/>
              </a:solidFill>
            </a:endParaRPr>
          </a:p>
        </p:txBody>
      </p:sp>
      <p:sp>
        <p:nvSpPr>
          <p:cNvPr id="3" name="Content Placeholder 2"/>
          <p:cNvSpPr>
            <a:spLocks noGrp="1"/>
          </p:cNvSpPr>
          <p:nvPr>
            <p:ph sz="quarter" idx="1"/>
          </p:nvPr>
        </p:nvSpPr>
        <p:spPr/>
        <p:txBody>
          <a:bodyPr>
            <a:normAutofit/>
          </a:bodyPr>
          <a:lstStyle/>
          <a:p>
            <a:r>
              <a:rPr lang="en-US" sz="5400" dirty="0" smtClean="0"/>
              <a:t> </a:t>
            </a:r>
            <a:r>
              <a:rPr lang="en-US" sz="4400" dirty="0" smtClean="0"/>
              <a:t>FIX YOUR BACKGROUND</a:t>
            </a:r>
            <a:r>
              <a:rPr lang="en-US" sz="4400" dirty="0" smtClean="0"/>
              <a:t> </a:t>
            </a:r>
          </a:p>
          <a:p>
            <a:r>
              <a:rPr lang="en-US" sz="2800" dirty="0" smtClean="0"/>
              <a:t>When you work from home, it can be challenging to find an appropriate location for your </a:t>
            </a:r>
            <a:r>
              <a:rPr lang="en-US" sz="2800" dirty="0" smtClean="0"/>
              <a:t>virtual </a:t>
            </a:r>
            <a:r>
              <a:rPr lang="en-US" sz="2800" dirty="0" smtClean="0"/>
              <a:t>presentation. </a:t>
            </a:r>
            <a:r>
              <a:rPr lang="en-US" sz="2800" dirty="0" smtClean="0"/>
              <a:t>Choose </a:t>
            </a:r>
            <a:r>
              <a:rPr lang="en-US" sz="2800" dirty="0" smtClean="0"/>
              <a:t>a setting that reflects professionalism and aligns with your message. Ideally, it should be a plain background with little clutter. </a:t>
            </a:r>
            <a:endParaRPr 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The Scrapbook Collection — Simple Abstract Border Vector for Free Download  | Powerpoint background design, Wallpaper powerpoint, Powerpoint background  templates"/>
          <p:cNvPicPr>
            <a:picLocks noChangeAspect="1" noChangeArrowheads="1"/>
          </p:cNvPicPr>
          <p:nvPr/>
        </p:nvPicPr>
        <p:blipFill>
          <a:blip r:embed="rId2"/>
          <a:srcRect/>
          <a:stretch>
            <a:fillRect/>
          </a:stretch>
        </p:blipFill>
        <p:spPr bwMode="auto">
          <a:xfrm>
            <a:off x="-2133600" y="-3505200"/>
            <a:ext cx="12192000" cy="12192000"/>
          </a:xfrm>
          <a:prstGeom prst="rect">
            <a:avLst/>
          </a:prstGeom>
          <a:noFill/>
        </p:spPr>
      </p:pic>
      <p:sp>
        <p:nvSpPr>
          <p:cNvPr id="2" name="Title 1"/>
          <p:cNvSpPr>
            <a:spLocks noGrp="1"/>
          </p:cNvSpPr>
          <p:nvPr>
            <p:ph type="title"/>
          </p:nvPr>
        </p:nvSpPr>
        <p:spPr/>
        <p:txBody>
          <a:bodyPr>
            <a:normAutofit/>
          </a:bodyPr>
          <a:lstStyle/>
          <a:p>
            <a:r>
              <a:rPr lang="en-US" sz="2500" dirty="0" smtClean="0">
                <a:solidFill>
                  <a:srgbClr val="0070C0"/>
                </a:solidFill>
              </a:rPr>
              <a:t>GETTING IT RIGHT: PRESENTATION </a:t>
            </a:r>
            <a:r>
              <a:rPr lang="en-US" sz="2500" dirty="0" smtClean="0">
                <a:solidFill>
                  <a:srgbClr val="0070C0"/>
                </a:solidFill>
              </a:rPr>
              <a:t>DELIVERY </a:t>
            </a:r>
            <a:endParaRPr lang="en-US" sz="2500" dirty="0">
              <a:solidFill>
                <a:srgbClr val="0070C0"/>
              </a:solidFill>
            </a:endParaRPr>
          </a:p>
        </p:txBody>
      </p:sp>
      <p:sp>
        <p:nvSpPr>
          <p:cNvPr id="3" name="Content Placeholder 2"/>
          <p:cNvSpPr>
            <a:spLocks noGrp="1"/>
          </p:cNvSpPr>
          <p:nvPr>
            <p:ph sz="quarter" idx="1"/>
          </p:nvPr>
        </p:nvSpPr>
        <p:spPr/>
        <p:txBody>
          <a:bodyPr>
            <a:normAutofit/>
          </a:bodyPr>
          <a:lstStyle/>
          <a:p>
            <a:r>
              <a:rPr lang="en-US" sz="4400" dirty="0" smtClean="0"/>
              <a:t>REMEMBER THE CAMERA</a:t>
            </a:r>
          </a:p>
          <a:p>
            <a:r>
              <a:rPr lang="en-US" sz="3000" dirty="0" smtClean="0"/>
              <a:t>When </a:t>
            </a:r>
            <a:r>
              <a:rPr lang="en-US" sz="3000" dirty="0" smtClean="0"/>
              <a:t>presenting, remain focused on the camera rather than the screen. Maintaining eye contact helps you concentrate and connect with your audience. Inc. recommends looking someone in the eye for three to five seconds, as this will naturally slow down your speech and make you sound more ‘presidential’. </a:t>
            </a:r>
          </a:p>
          <a:p>
            <a:pPr>
              <a:buNone/>
            </a:pPr>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The Scrapbook Collection — Simple Abstract Border Vector for Free Download  | Powerpoint background design, Wallpaper powerpoint, Powerpoint background  templates"/>
          <p:cNvPicPr>
            <a:picLocks noChangeAspect="1" noChangeArrowheads="1"/>
          </p:cNvPicPr>
          <p:nvPr/>
        </p:nvPicPr>
        <p:blipFill>
          <a:blip r:embed="rId2"/>
          <a:srcRect/>
          <a:stretch>
            <a:fillRect/>
          </a:stretch>
        </p:blipFill>
        <p:spPr bwMode="auto">
          <a:xfrm>
            <a:off x="-2133600" y="-3505200"/>
            <a:ext cx="12192000" cy="12192000"/>
          </a:xfrm>
          <a:prstGeom prst="rect">
            <a:avLst/>
          </a:prstGeom>
          <a:noFill/>
        </p:spPr>
      </p:pic>
      <p:sp>
        <p:nvSpPr>
          <p:cNvPr id="2" name="Title 1"/>
          <p:cNvSpPr>
            <a:spLocks noGrp="1"/>
          </p:cNvSpPr>
          <p:nvPr>
            <p:ph type="title"/>
          </p:nvPr>
        </p:nvSpPr>
        <p:spPr/>
        <p:txBody>
          <a:bodyPr>
            <a:normAutofit/>
          </a:bodyPr>
          <a:lstStyle/>
          <a:p>
            <a:r>
              <a:rPr lang="en-US" sz="2500" dirty="0" smtClean="0">
                <a:solidFill>
                  <a:srgbClr val="0070C0"/>
                </a:solidFill>
              </a:rPr>
              <a:t>GETTING IT RIGHT: PRESENTATION </a:t>
            </a:r>
            <a:r>
              <a:rPr lang="en-US" sz="2500" dirty="0" smtClean="0">
                <a:solidFill>
                  <a:srgbClr val="0070C0"/>
                </a:solidFill>
              </a:rPr>
              <a:t>DELIVERY </a:t>
            </a:r>
            <a:endParaRPr lang="en-US" sz="2500" dirty="0">
              <a:solidFill>
                <a:srgbClr val="0070C0"/>
              </a:solidFill>
            </a:endParaRPr>
          </a:p>
        </p:txBody>
      </p:sp>
      <p:sp>
        <p:nvSpPr>
          <p:cNvPr id="3" name="Content Placeholder 2"/>
          <p:cNvSpPr>
            <a:spLocks noGrp="1"/>
          </p:cNvSpPr>
          <p:nvPr>
            <p:ph sz="quarter" idx="1"/>
          </p:nvPr>
        </p:nvSpPr>
        <p:spPr/>
        <p:txBody>
          <a:bodyPr>
            <a:normAutofit/>
          </a:bodyPr>
          <a:lstStyle/>
          <a:p>
            <a:r>
              <a:rPr lang="en-US" sz="4400" dirty="0" smtClean="0"/>
              <a:t>COMMUNICATE CLEARLY </a:t>
            </a:r>
          </a:p>
          <a:p>
            <a:r>
              <a:rPr lang="en-US" sz="2800" dirty="0" smtClean="0"/>
              <a:t>The </a:t>
            </a:r>
            <a:r>
              <a:rPr lang="en-US" sz="2800" dirty="0" smtClean="0"/>
              <a:t>trick to a successful presentation is communicating clearly and coherently. Other than investing in a high-quality microphone for optimal sound, you need to hone your presentation skills to nail professional communication. </a:t>
            </a:r>
            <a:endParaRPr 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The Scrapbook Collection — Simple Abstract Border Vector for Free Download  | Powerpoint background design, Wallpaper powerpoint, Powerpoint background  templates"/>
          <p:cNvPicPr>
            <a:picLocks noChangeAspect="1" noChangeArrowheads="1"/>
          </p:cNvPicPr>
          <p:nvPr/>
        </p:nvPicPr>
        <p:blipFill>
          <a:blip r:embed="rId2"/>
          <a:srcRect/>
          <a:stretch>
            <a:fillRect/>
          </a:stretch>
        </p:blipFill>
        <p:spPr bwMode="auto">
          <a:xfrm>
            <a:off x="-2133600" y="-3505200"/>
            <a:ext cx="12192000" cy="12192000"/>
          </a:xfrm>
          <a:prstGeom prst="rect">
            <a:avLst/>
          </a:prstGeom>
          <a:noFill/>
        </p:spPr>
      </p:pic>
      <p:sp>
        <p:nvSpPr>
          <p:cNvPr id="2" name="Title 1"/>
          <p:cNvSpPr>
            <a:spLocks noGrp="1"/>
          </p:cNvSpPr>
          <p:nvPr>
            <p:ph type="title"/>
          </p:nvPr>
        </p:nvSpPr>
        <p:spPr/>
        <p:txBody>
          <a:bodyPr>
            <a:normAutofit/>
          </a:bodyPr>
          <a:lstStyle/>
          <a:p>
            <a:r>
              <a:rPr lang="en-US" sz="2500" dirty="0" smtClean="0">
                <a:solidFill>
                  <a:srgbClr val="0070C0"/>
                </a:solidFill>
              </a:rPr>
              <a:t>GETTING IT RIGHT: PRESENTATION </a:t>
            </a:r>
            <a:r>
              <a:rPr lang="en-US" sz="2500" dirty="0" smtClean="0">
                <a:solidFill>
                  <a:srgbClr val="0070C0"/>
                </a:solidFill>
              </a:rPr>
              <a:t>DELIVERY </a:t>
            </a:r>
            <a:endParaRPr lang="en-US" sz="2500" dirty="0">
              <a:solidFill>
                <a:srgbClr val="0070C0"/>
              </a:solidFill>
            </a:endParaRPr>
          </a:p>
        </p:txBody>
      </p:sp>
      <p:sp>
        <p:nvSpPr>
          <p:cNvPr id="3" name="Content Placeholder 2"/>
          <p:cNvSpPr>
            <a:spLocks noGrp="1"/>
          </p:cNvSpPr>
          <p:nvPr>
            <p:ph sz="quarter" idx="1"/>
          </p:nvPr>
        </p:nvSpPr>
        <p:spPr/>
        <p:txBody>
          <a:bodyPr>
            <a:normAutofit/>
          </a:bodyPr>
          <a:lstStyle/>
          <a:p>
            <a:r>
              <a:rPr lang="en-US" sz="4400" dirty="0" smtClean="0"/>
              <a:t>ENGAGE WITH PARTICIPANTS </a:t>
            </a:r>
          </a:p>
          <a:p>
            <a:r>
              <a:rPr lang="en-US" sz="2400" dirty="0" smtClean="0"/>
              <a:t>Make </a:t>
            </a:r>
            <a:r>
              <a:rPr lang="en-US" sz="2400" dirty="0" smtClean="0"/>
              <a:t>sure to engage with questions by reading and discussing them aloud so other participants can follow the discussion, too. You can also invite individual participants to turn on their microphones or cameras for a virtual Q&amp;A time. You can also keep everyone entertained by providing polls, quizzes or contests.  </a:t>
            </a:r>
            <a:r>
              <a:rPr lang="en-US" sz="2400" dirty="0" smtClean="0"/>
              <a:t>.</a:t>
            </a:r>
            <a:r>
              <a:rPr lang="en-US" sz="2400" dirty="0" smtClean="0"/>
              <a:t> </a:t>
            </a:r>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The Scrapbook Collection — Simple Abstract Border Vector for Free Download  | Powerpoint background design, Wallpaper powerpoint, Powerpoint background  templates"/>
          <p:cNvPicPr>
            <a:picLocks noChangeAspect="1" noChangeArrowheads="1"/>
          </p:cNvPicPr>
          <p:nvPr/>
        </p:nvPicPr>
        <p:blipFill>
          <a:blip r:embed="rId2"/>
          <a:srcRect/>
          <a:stretch>
            <a:fillRect/>
          </a:stretch>
        </p:blipFill>
        <p:spPr bwMode="auto">
          <a:xfrm>
            <a:off x="-2133600" y="-3505200"/>
            <a:ext cx="12192000" cy="12192000"/>
          </a:xfrm>
          <a:prstGeom prst="rect">
            <a:avLst/>
          </a:prstGeom>
          <a:noFill/>
        </p:spPr>
      </p:pic>
      <p:sp>
        <p:nvSpPr>
          <p:cNvPr id="2" name="Title 1"/>
          <p:cNvSpPr>
            <a:spLocks noGrp="1"/>
          </p:cNvSpPr>
          <p:nvPr>
            <p:ph type="title"/>
          </p:nvPr>
        </p:nvSpPr>
        <p:spPr/>
        <p:txBody>
          <a:bodyPr>
            <a:normAutofit/>
          </a:bodyPr>
          <a:lstStyle/>
          <a:p>
            <a:r>
              <a:rPr lang="en-US" sz="2500" dirty="0" smtClean="0">
                <a:solidFill>
                  <a:srgbClr val="0070C0"/>
                </a:solidFill>
              </a:rPr>
              <a:t>GETTING IT RIGHT: PRESENTATION </a:t>
            </a:r>
            <a:r>
              <a:rPr lang="en-US" sz="2500" dirty="0" smtClean="0">
                <a:solidFill>
                  <a:srgbClr val="0070C0"/>
                </a:solidFill>
              </a:rPr>
              <a:t>DELIVERY </a:t>
            </a:r>
            <a:endParaRPr lang="en-US" sz="2500" dirty="0">
              <a:solidFill>
                <a:srgbClr val="0070C0"/>
              </a:solidFill>
            </a:endParaRPr>
          </a:p>
        </p:txBody>
      </p:sp>
      <p:sp>
        <p:nvSpPr>
          <p:cNvPr id="3" name="Content Placeholder 2"/>
          <p:cNvSpPr>
            <a:spLocks noGrp="1"/>
          </p:cNvSpPr>
          <p:nvPr>
            <p:ph sz="quarter" idx="1"/>
          </p:nvPr>
        </p:nvSpPr>
        <p:spPr/>
        <p:txBody>
          <a:bodyPr>
            <a:normAutofit/>
          </a:bodyPr>
          <a:lstStyle/>
          <a:p>
            <a:r>
              <a:rPr lang="en-US" sz="4400" dirty="0" smtClean="0"/>
              <a:t>BE ANIMATED</a:t>
            </a:r>
          </a:p>
          <a:p>
            <a:r>
              <a:rPr lang="en-US" sz="3800" dirty="0" smtClean="0"/>
              <a:t>Your </a:t>
            </a:r>
            <a:r>
              <a:rPr lang="en-US" sz="3800" dirty="0" smtClean="0"/>
              <a:t>words as a virtual presenter should reflect the excitement you have about your material. If you can’t evidence interest in your material, how do you expect your audience to do the same?</a:t>
            </a:r>
            <a:endParaRPr lang="en-US" sz="3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The Scrapbook Collection — Simple Abstract Border Vector for Free Download  | Powerpoint background design, Wallpaper powerpoint, Powerpoint background  templates"/>
          <p:cNvPicPr>
            <a:picLocks noChangeAspect="1" noChangeArrowheads="1"/>
          </p:cNvPicPr>
          <p:nvPr/>
        </p:nvPicPr>
        <p:blipFill>
          <a:blip r:embed="rId2"/>
          <a:srcRect/>
          <a:stretch>
            <a:fillRect/>
          </a:stretch>
        </p:blipFill>
        <p:spPr bwMode="auto">
          <a:xfrm>
            <a:off x="-2133600" y="-3505200"/>
            <a:ext cx="12192000" cy="12192000"/>
          </a:xfrm>
          <a:prstGeom prst="rect">
            <a:avLst/>
          </a:prstGeom>
          <a:noFill/>
        </p:spPr>
      </p:pic>
      <p:sp>
        <p:nvSpPr>
          <p:cNvPr id="2" name="Title 1"/>
          <p:cNvSpPr>
            <a:spLocks noGrp="1"/>
          </p:cNvSpPr>
          <p:nvPr>
            <p:ph type="title"/>
          </p:nvPr>
        </p:nvSpPr>
        <p:spPr/>
        <p:txBody>
          <a:bodyPr>
            <a:normAutofit/>
          </a:bodyPr>
          <a:lstStyle/>
          <a:p>
            <a:r>
              <a:rPr lang="en-US" sz="2500" dirty="0" smtClean="0">
                <a:solidFill>
                  <a:srgbClr val="0070C0"/>
                </a:solidFill>
              </a:rPr>
              <a:t>GETTING IT RIGHT: PRESENTATION </a:t>
            </a:r>
            <a:r>
              <a:rPr lang="en-US" sz="2500" dirty="0" smtClean="0">
                <a:solidFill>
                  <a:srgbClr val="0070C0"/>
                </a:solidFill>
              </a:rPr>
              <a:t>DELIVERY </a:t>
            </a:r>
            <a:endParaRPr lang="en-US" sz="2500" dirty="0">
              <a:solidFill>
                <a:srgbClr val="0070C0"/>
              </a:solidFill>
            </a:endParaRPr>
          </a:p>
        </p:txBody>
      </p:sp>
      <p:sp>
        <p:nvSpPr>
          <p:cNvPr id="3" name="Content Placeholder 2"/>
          <p:cNvSpPr>
            <a:spLocks noGrp="1"/>
          </p:cNvSpPr>
          <p:nvPr>
            <p:ph sz="quarter" idx="1"/>
          </p:nvPr>
        </p:nvSpPr>
        <p:spPr/>
        <p:txBody>
          <a:bodyPr>
            <a:normAutofit fontScale="92500"/>
          </a:bodyPr>
          <a:lstStyle/>
          <a:p>
            <a:r>
              <a:rPr lang="en-US" sz="4800" dirty="0" smtClean="0"/>
              <a:t>USE EFFECTIVE BODY LANGUAGE</a:t>
            </a:r>
          </a:p>
          <a:p>
            <a:r>
              <a:rPr lang="en-US" sz="3800" dirty="0" smtClean="0"/>
              <a:t>Effective </a:t>
            </a:r>
            <a:r>
              <a:rPr lang="en-US" sz="3800" dirty="0" smtClean="0"/>
              <a:t>eye contact, gestures, and facial expressions can make you appear confident and relaxed, which leads to a more compelling presentation. If you are on camera, gestures and facial expressions become even more important. </a:t>
            </a:r>
            <a:endParaRPr lang="en-US" sz="3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The Scrapbook Collection — Simple Abstract Border Vector for Free Download  | Powerpoint background design, Wallpaper powerpoint, Powerpoint background  templates"/>
          <p:cNvPicPr>
            <a:picLocks noChangeAspect="1" noChangeArrowheads="1"/>
          </p:cNvPicPr>
          <p:nvPr/>
        </p:nvPicPr>
        <p:blipFill>
          <a:blip r:embed="rId2"/>
          <a:srcRect/>
          <a:stretch>
            <a:fillRect/>
          </a:stretch>
        </p:blipFill>
        <p:spPr bwMode="auto">
          <a:xfrm>
            <a:off x="-2133600" y="-3505200"/>
            <a:ext cx="12192000" cy="12192000"/>
          </a:xfrm>
          <a:prstGeom prst="rect">
            <a:avLst/>
          </a:prstGeom>
          <a:noFill/>
        </p:spPr>
      </p:pic>
      <p:sp>
        <p:nvSpPr>
          <p:cNvPr id="2" name="Title 1"/>
          <p:cNvSpPr>
            <a:spLocks noGrp="1"/>
          </p:cNvSpPr>
          <p:nvPr>
            <p:ph type="title"/>
          </p:nvPr>
        </p:nvSpPr>
        <p:spPr/>
        <p:txBody>
          <a:bodyPr>
            <a:normAutofit/>
          </a:bodyPr>
          <a:lstStyle/>
          <a:p>
            <a:r>
              <a:rPr lang="en-US" sz="2500" dirty="0" smtClean="0">
                <a:solidFill>
                  <a:srgbClr val="0070C0"/>
                </a:solidFill>
              </a:rPr>
              <a:t>GETTING IT RIGHT: PRESENTATION </a:t>
            </a:r>
            <a:r>
              <a:rPr lang="en-US" sz="2500" dirty="0" smtClean="0">
                <a:solidFill>
                  <a:srgbClr val="0070C0"/>
                </a:solidFill>
              </a:rPr>
              <a:t>DELIVERY </a:t>
            </a:r>
            <a:endParaRPr lang="en-US" sz="2500" dirty="0">
              <a:solidFill>
                <a:srgbClr val="0070C0"/>
              </a:solidFill>
            </a:endParaRPr>
          </a:p>
        </p:txBody>
      </p:sp>
      <p:sp>
        <p:nvSpPr>
          <p:cNvPr id="3" name="Content Placeholder 2"/>
          <p:cNvSpPr>
            <a:spLocks noGrp="1"/>
          </p:cNvSpPr>
          <p:nvPr>
            <p:ph sz="quarter" idx="1"/>
          </p:nvPr>
        </p:nvSpPr>
        <p:spPr/>
        <p:txBody>
          <a:bodyPr>
            <a:normAutofit fontScale="92500"/>
          </a:bodyPr>
          <a:lstStyle/>
          <a:p>
            <a:r>
              <a:rPr lang="en-US" sz="4400" dirty="0" smtClean="0"/>
              <a:t>PERSONALIZE YOUR DELIVERY</a:t>
            </a:r>
          </a:p>
          <a:p>
            <a:r>
              <a:rPr lang="en-US" sz="3900" dirty="0" smtClean="0"/>
              <a:t>You may be talking to a room of people, everyone in your audience is listening to ONE speaker so to them is sort of like a one on one so you need to personalize the delivery as much as possible. Think </a:t>
            </a:r>
            <a:r>
              <a:rPr lang="en-US" sz="3900" dirty="0" smtClean="0"/>
              <a:t>of the one person you want to reach and how your message best benefits them</a:t>
            </a:r>
            <a:r>
              <a:rPr lang="en-US" sz="3900" dirty="0" smtClean="0"/>
              <a:t>. </a:t>
            </a:r>
            <a:endParaRPr lang="en-US" sz="39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The Scrapbook Collection — Simple Abstract Border Vector for Free Download  | Powerpoint background design, Wallpaper powerpoint, Powerpoint background  templates"/>
          <p:cNvPicPr>
            <a:picLocks noChangeAspect="1" noChangeArrowheads="1"/>
          </p:cNvPicPr>
          <p:nvPr/>
        </p:nvPicPr>
        <p:blipFill>
          <a:blip r:embed="rId2"/>
          <a:srcRect/>
          <a:stretch>
            <a:fillRect/>
          </a:stretch>
        </p:blipFill>
        <p:spPr bwMode="auto">
          <a:xfrm>
            <a:off x="-2133600" y="-3505200"/>
            <a:ext cx="12192000" cy="12192000"/>
          </a:xfrm>
          <a:prstGeom prst="rect">
            <a:avLst/>
          </a:prstGeom>
          <a:noFill/>
        </p:spPr>
      </p:pic>
      <p:sp>
        <p:nvSpPr>
          <p:cNvPr id="2" name="Title 1"/>
          <p:cNvSpPr>
            <a:spLocks noGrp="1"/>
          </p:cNvSpPr>
          <p:nvPr>
            <p:ph type="title"/>
          </p:nvPr>
        </p:nvSpPr>
        <p:spPr/>
        <p:txBody>
          <a:bodyPr>
            <a:normAutofit/>
          </a:bodyPr>
          <a:lstStyle/>
          <a:p>
            <a:r>
              <a:rPr lang="en-US" sz="2500" dirty="0" smtClean="0">
                <a:solidFill>
                  <a:srgbClr val="0070C0"/>
                </a:solidFill>
              </a:rPr>
              <a:t>GETTING IT RIGHT: PRESENTATION </a:t>
            </a:r>
            <a:r>
              <a:rPr lang="en-US" sz="2500" dirty="0" smtClean="0">
                <a:solidFill>
                  <a:srgbClr val="0070C0"/>
                </a:solidFill>
              </a:rPr>
              <a:t>DELIVERY </a:t>
            </a:r>
            <a:endParaRPr lang="en-US" sz="2500" dirty="0">
              <a:solidFill>
                <a:srgbClr val="0070C0"/>
              </a:solidFill>
            </a:endParaRPr>
          </a:p>
        </p:txBody>
      </p:sp>
      <p:sp>
        <p:nvSpPr>
          <p:cNvPr id="3" name="Content Placeholder 2"/>
          <p:cNvSpPr>
            <a:spLocks noGrp="1"/>
          </p:cNvSpPr>
          <p:nvPr>
            <p:ph sz="quarter" idx="1"/>
          </p:nvPr>
        </p:nvSpPr>
        <p:spPr/>
        <p:txBody>
          <a:bodyPr>
            <a:normAutofit/>
          </a:bodyPr>
          <a:lstStyle/>
          <a:p>
            <a:r>
              <a:rPr lang="en-US" sz="4400" dirty="0" smtClean="0"/>
              <a:t>VARY YOUR VOICE</a:t>
            </a:r>
          </a:p>
          <a:p>
            <a:pPr>
              <a:buNone/>
            </a:pPr>
            <a:r>
              <a:rPr lang="en-US" sz="4800" dirty="0" smtClean="0"/>
              <a:t>   </a:t>
            </a:r>
            <a:r>
              <a:rPr lang="en-US" sz="3600" dirty="0" smtClean="0"/>
              <a:t>As </a:t>
            </a:r>
            <a:r>
              <a:rPr lang="en-US" sz="3600" dirty="0" smtClean="0"/>
              <a:t>with in-person presentations, how soft, loud, high, low, slow, or fast you go can adjust the mood of your presentation and the meaning of your words. You can vary your intensity, modulate your pitch, and alter your pace to make your words far more expressive. </a:t>
            </a:r>
            <a:endParaRPr lang="en-US" sz="36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The Scrapbook Collection — Simple Abstract Border Vector for Free Download  | Powerpoint background design, Wallpaper powerpoint, Powerpoint background  templates"/>
          <p:cNvPicPr>
            <a:picLocks noChangeAspect="1" noChangeArrowheads="1"/>
          </p:cNvPicPr>
          <p:nvPr/>
        </p:nvPicPr>
        <p:blipFill>
          <a:blip r:embed="rId2"/>
          <a:srcRect/>
          <a:stretch>
            <a:fillRect/>
          </a:stretch>
        </p:blipFill>
        <p:spPr bwMode="auto">
          <a:xfrm>
            <a:off x="-2133600" y="-3505200"/>
            <a:ext cx="12192000" cy="12192000"/>
          </a:xfrm>
          <a:prstGeom prst="rect">
            <a:avLst/>
          </a:prstGeom>
          <a:noFill/>
        </p:spPr>
      </p:pic>
      <p:sp>
        <p:nvSpPr>
          <p:cNvPr id="2" name="Title 1"/>
          <p:cNvSpPr>
            <a:spLocks noGrp="1"/>
          </p:cNvSpPr>
          <p:nvPr>
            <p:ph type="title"/>
          </p:nvPr>
        </p:nvSpPr>
        <p:spPr/>
        <p:txBody>
          <a:bodyPr>
            <a:normAutofit/>
          </a:bodyPr>
          <a:lstStyle/>
          <a:p>
            <a:r>
              <a:rPr lang="en-US" sz="2500" dirty="0" smtClean="0">
                <a:solidFill>
                  <a:srgbClr val="0070C0"/>
                </a:solidFill>
              </a:rPr>
              <a:t>GETTING IT RIGHT: PRESENTATION </a:t>
            </a:r>
            <a:r>
              <a:rPr lang="en-US" sz="2500" dirty="0" smtClean="0">
                <a:solidFill>
                  <a:srgbClr val="0070C0"/>
                </a:solidFill>
              </a:rPr>
              <a:t>DELIVERY </a:t>
            </a:r>
            <a:endParaRPr lang="en-US" sz="2500" dirty="0">
              <a:solidFill>
                <a:srgbClr val="0070C0"/>
              </a:solidFill>
            </a:endParaRPr>
          </a:p>
        </p:txBody>
      </p:sp>
      <p:sp>
        <p:nvSpPr>
          <p:cNvPr id="3" name="Content Placeholder 2"/>
          <p:cNvSpPr>
            <a:spLocks noGrp="1"/>
          </p:cNvSpPr>
          <p:nvPr>
            <p:ph sz="quarter" idx="1"/>
          </p:nvPr>
        </p:nvSpPr>
        <p:spPr/>
        <p:txBody>
          <a:bodyPr>
            <a:normAutofit/>
          </a:bodyPr>
          <a:lstStyle/>
          <a:p>
            <a:r>
              <a:rPr lang="en-US" sz="4400" dirty="0" smtClean="0"/>
              <a:t>GET SOME HELP </a:t>
            </a:r>
          </a:p>
          <a:p>
            <a:r>
              <a:rPr lang="en-US" sz="2400" dirty="0" smtClean="0"/>
              <a:t>Teamwork </a:t>
            </a:r>
            <a:r>
              <a:rPr lang="en-US" sz="2400" dirty="0" smtClean="0"/>
              <a:t>makes the </a:t>
            </a:r>
            <a:r>
              <a:rPr lang="en-US" sz="2400" dirty="0" err="1" smtClean="0"/>
              <a:t>dreamwork</a:t>
            </a:r>
            <a:r>
              <a:rPr lang="en-US" sz="2400" dirty="0" smtClean="0"/>
              <a:t>. </a:t>
            </a:r>
            <a:r>
              <a:rPr lang="en-US" sz="2400" dirty="0" smtClean="0"/>
              <a:t> Ask </a:t>
            </a:r>
            <a:r>
              <a:rPr lang="en-US" sz="2400" dirty="0" smtClean="0"/>
              <a:t>a friend or family member to be your assistant during the presentation so you can focus on your delivery. Have them prepare your notes, take care of tech errors, and manage any slides or videos. An assistant can also be responsible for fielding incoming messages and questions, so you don’t get side-tracked from the main subject.  </a:t>
            </a:r>
            <a:endParaRPr lang="en-US"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The Scrapbook Collection — Simple Abstract Border Vector for Free Download  | Powerpoint background design, Wallpaper powerpoint, Powerpoint background  templates"/>
          <p:cNvPicPr>
            <a:picLocks noChangeAspect="1" noChangeArrowheads="1"/>
          </p:cNvPicPr>
          <p:nvPr/>
        </p:nvPicPr>
        <p:blipFill>
          <a:blip r:embed="rId2"/>
          <a:srcRect/>
          <a:stretch>
            <a:fillRect/>
          </a:stretch>
        </p:blipFill>
        <p:spPr bwMode="auto">
          <a:xfrm>
            <a:off x="-2133600" y="-3505200"/>
            <a:ext cx="12192000" cy="12192000"/>
          </a:xfrm>
          <a:prstGeom prst="rect">
            <a:avLst/>
          </a:prstGeom>
          <a:noFill/>
        </p:spPr>
      </p:pic>
      <p:sp>
        <p:nvSpPr>
          <p:cNvPr id="2" name="Title 1"/>
          <p:cNvSpPr>
            <a:spLocks noGrp="1"/>
          </p:cNvSpPr>
          <p:nvPr>
            <p:ph type="title"/>
          </p:nvPr>
        </p:nvSpPr>
        <p:spPr/>
        <p:txBody>
          <a:bodyPr>
            <a:normAutofit/>
          </a:bodyPr>
          <a:lstStyle/>
          <a:p>
            <a:r>
              <a:rPr lang="en-US" sz="2500" dirty="0" smtClean="0">
                <a:solidFill>
                  <a:srgbClr val="0070C0"/>
                </a:solidFill>
              </a:rPr>
              <a:t>GETTING IT RIGHT: PRESENTATION </a:t>
            </a:r>
            <a:r>
              <a:rPr lang="en-US" sz="2500" dirty="0" smtClean="0">
                <a:solidFill>
                  <a:srgbClr val="0070C0"/>
                </a:solidFill>
              </a:rPr>
              <a:t>DELIVERY </a:t>
            </a:r>
            <a:endParaRPr lang="en-US" sz="2500" dirty="0">
              <a:solidFill>
                <a:srgbClr val="0070C0"/>
              </a:solidFill>
            </a:endParaRPr>
          </a:p>
        </p:txBody>
      </p:sp>
      <p:sp>
        <p:nvSpPr>
          <p:cNvPr id="3" name="Content Placeholder 2"/>
          <p:cNvSpPr>
            <a:spLocks noGrp="1"/>
          </p:cNvSpPr>
          <p:nvPr>
            <p:ph sz="quarter" idx="1"/>
          </p:nvPr>
        </p:nvSpPr>
        <p:spPr/>
        <p:txBody>
          <a:bodyPr>
            <a:normAutofit/>
          </a:bodyPr>
          <a:lstStyle/>
          <a:p>
            <a:r>
              <a:rPr lang="en-US" sz="4400" dirty="0" smtClean="0"/>
              <a:t>BE YOURSELF</a:t>
            </a:r>
            <a:r>
              <a:rPr lang="en-US" sz="7000" dirty="0" smtClean="0"/>
              <a:t> </a:t>
            </a:r>
          </a:p>
          <a:p>
            <a:r>
              <a:rPr lang="en-US" sz="2400" dirty="0" smtClean="0"/>
              <a:t>While you </a:t>
            </a:r>
            <a:r>
              <a:rPr lang="en-US" sz="2400" i="1" dirty="0" smtClean="0"/>
              <a:t>are</a:t>
            </a:r>
            <a:r>
              <a:rPr lang="en-US" sz="2400" dirty="0" smtClean="0"/>
              <a:t> putting on a performance, you don’t have to be </a:t>
            </a:r>
            <a:r>
              <a:rPr lang="en-US" sz="2400" dirty="0" smtClean="0"/>
              <a:t>a pro to </a:t>
            </a:r>
            <a:r>
              <a:rPr lang="en-US" sz="2400" dirty="0" smtClean="0"/>
              <a:t>sound convincing. Just be yourself. Your audience will appreciate your authenticity during your presentation. Let your personality shine through as you make your delivery and remember to relax, smile and enjoy the presentation.  </a:t>
            </a:r>
          </a:p>
          <a:p>
            <a:pPr>
              <a:buNone/>
            </a:pPr>
            <a:endParaRPr lang="en-US" sz="4400" dirty="0">
              <a:solidFill>
                <a:srgbClr val="0070C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quarter" idx="1"/>
          </p:nvPr>
        </p:nvSpPr>
        <p:spPr/>
        <p:txBody>
          <a:bodyPr>
            <a:normAutofit/>
          </a:bodyPr>
          <a:lstStyle/>
          <a:p>
            <a:pPr algn="ctr">
              <a:buNone/>
            </a:pPr>
            <a:r>
              <a:rPr lang="en-US" sz="2800" dirty="0" smtClean="0"/>
              <a:t>Like it or HATE it, Virtual Presentation is our NEW NORMAL! </a:t>
            </a:r>
            <a:r>
              <a:rPr lang="en-US" sz="2800" dirty="0" smtClean="0"/>
              <a:t>But with this new digital workplace also </a:t>
            </a:r>
            <a:r>
              <a:rPr lang="en-US" sz="2800" dirty="0" smtClean="0"/>
              <a:t>comes </a:t>
            </a:r>
            <a:r>
              <a:rPr lang="en-US" sz="2800" dirty="0" smtClean="0"/>
              <a:t>several new </a:t>
            </a:r>
            <a:r>
              <a:rPr lang="en-US" sz="2800" dirty="0" smtClean="0"/>
              <a:t>challenges and thus the need for us to understand how to navigate and successfully share ideas and impart knowledge.</a:t>
            </a:r>
            <a:r>
              <a:rPr lang="en-US" sz="2800" dirty="0" smtClean="0"/>
              <a:t> </a:t>
            </a:r>
            <a:endParaRPr lang="en-US" sz="2800" dirty="0"/>
          </a:p>
        </p:txBody>
      </p:sp>
      <p:pic>
        <p:nvPicPr>
          <p:cNvPr id="1026" name="Picture 2" descr="Illustration of a woman giving a virtual presentation and seven other people participating through a video conference"/>
          <p:cNvPicPr>
            <a:picLocks noChangeAspect="1" noChangeArrowheads="1"/>
          </p:cNvPicPr>
          <p:nvPr/>
        </p:nvPicPr>
        <p:blipFill>
          <a:blip r:embed="rId2"/>
          <a:srcRect/>
          <a:stretch>
            <a:fillRect/>
          </a:stretch>
        </p:blipFill>
        <p:spPr bwMode="auto">
          <a:xfrm>
            <a:off x="990600" y="3505200"/>
            <a:ext cx="6477000" cy="3701143"/>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quarter" idx="1"/>
          </p:nvPr>
        </p:nvSpPr>
        <p:spPr/>
        <p:txBody>
          <a:bodyPr>
            <a:normAutofit fontScale="92500"/>
          </a:bodyPr>
          <a:lstStyle/>
          <a:p>
            <a:pPr algn="ctr">
              <a:buNone/>
            </a:pPr>
            <a:r>
              <a:rPr lang="en-US" sz="2800" dirty="0" smtClean="0"/>
              <a:t>Virtual presentations allow you to present to more people at the same </a:t>
            </a:r>
            <a:r>
              <a:rPr lang="en-US" sz="2800" dirty="0" smtClean="0"/>
              <a:t>time</a:t>
            </a:r>
            <a:r>
              <a:rPr lang="en-US" sz="2800" dirty="0" smtClean="0"/>
              <a:t> </a:t>
            </a:r>
            <a:r>
              <a:rPr lang="en-US" sz="2800" dirty="0" smtClean="0"/>
              <a:t>and has come very handy in the new normal brought upon by the effects of the COVID-19 pandemic. </a:t>
            </a:r>
            <a:r>
              <a:rPr lang="en-US" sz="2800" dirty="0" smtClean="0"/>
              <a:t>While virtual presentations are convenient, that doesn't necessarily make them easier for you or your audience members. </a:t>
            </a:r>
            <a:r>
              <a:rPr lang="en-US" sz="2800" dirty="0" smtClean="0"/>
              <a:t> There may be so many new things to learn to get it right, however at the core of it like any presentation keeping </a:t>
            </a:r>
            <a:r>
              <a:rPr lang="en-US" sz="2800" dirty="0" smtClean="0"/>
              <a:t>your audience </a:t>
            </a:r>
            <a:r>
              <a:rPr lang="en-US" sz="2800" dirty="0" smtClean="0"/>
              <a:t>engaged, practicing excellent </a:t>
            </a:r>
            <a:r>
              <a:rPr lang="en-US" sz="2800" dirty="0" smtClean="0"/>
              <a:t>presentation </a:t>
            </a:r>
            <a:r>
              <a:rPr lang="en-US" sz="2800" dirty="0" smtClean="0"/>
              <a:t>skills, developing </a:t>
            </a:r>
            <a:r>
              <a:rPr lang="en-US" sz="2800" dirty="0" smtClean="0"/>
              <a:t>great </a:t>
            </a:r>
            <a:r>
              <a:rPr lang="en-US" sz="2800" dirty="0" smtClean="0"/>
              <a:t>content and avoiding unnecessary distractions </a:t>
            </a:r>
            <a:r>
              <a:rPr lang="en-US" sz="2800" dirty="0" smtClean="0"/>
              <a:t>are your </a:t>
            </a:r>
            <a:r>
              <a:rPr lang="en-US" sz="2800" dirty="0" smtClean="0"/>
              <a:t>are key to your effectiveness.</a:t>
            </a:r>
          </a:p>
          <a:p>
            <a:pPr algn="ctr">
              <a:buNone/>
            </a:pPr>
            <a:r>
              <a:rPr lang="en-US" sz="2800" dirty="0" smtClean="0"/>
              <a:t>GOOD LUCK</a:t>
            </a:r>
            <a:endParaRPr lang="en-US" sz="2800" dirty="0" smtClean="0"/>
          </a:p>
          <a:p>
            <a:pPr algn="ctr">
              <a:buNone/>
            </a:pP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a:bodyPr>
          <a:lstStyle/>
          <a:p>
            <a:pPr algn="ctr">
              <a:buNone/>
            </a:pPr>
            <a:r>
              <a:rPr lang="en-US" sz="4800" dirty="0" smtClean="0">
                <a:solidFill>
                  <a:srgbClr val="0070C0"/>
                </a:solidFill>
              </a:rPr>
              <a:t>What is your biggest challenge with virtual presentations?</a:t>
            </a:r>
            <a:endParaRPr lang="en-US" sz="4800" dirty="0">
              <a:solidFill>
                <a:srgbClr val="0070C0"/>
              </a:solidFill>
            </a:endParaRPr>
          </a:p>
        </p:txBody>
      </p:sp>
      <p:pic>
        <p:nvPicPr>
          <p:cNvPr id="16386" name="Picture 2" descr="Virtual Presentation - 3rd International Conference On Business, Management  and Finance"/>
          <p:cNvPicPr>
            <a:picLocks noChangeAspect="1" noChangeArrowheads="1"/>
          </p:cNvPicPr>
          <p:nvPr/>
        </p:nvPicPr>
        <p:blipFill>
          <a:blip r:embed="rId2"/>
          <a:srcRect/>
          <a:stretch>
            <a:fillRect/>
          </a:stretch>
        </p:blipFill>
        <p:spPr bwMode="auto">
          <a:xfrm>
            <a:off x="1295400" y="2667000"/>
            <a:ext cx="6628045" cy="37338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fontScale="92500" lnSpcReduction="10000"/>
          </a:bodyPr>
          <a:lstStyle/>
          <a:p>
            <a:pPr algn="ctr">
              <a:buNone/>
            </a:pPr>
            <a:r>
              <a:rPr lang="en-US" sz="4800" dirty="0" smtClean="0"/>
              <a:t>A great many of the flops with virtual presentations comes from people forgetting it is still a PRESENTATION so the </a:t>
            </a:r>
            <a:r>
              <a:rPr lang="en-US" sz="4800" dirty="0" smtClean="0"/>
              <a:t>key to </a:t>
            </a:r>
            <a:r>
              <a:rPr lang="en-US" sz="4800" dirty="0" smtClean="0"/>
              <a:t>an effective virtual </a:t>
            </a:r>
            <a:r>
              <a:rPr lang="en-US" sz="4800" dirty="0" smtClean="0"/>
              <a:t>presentation is the same as the key to a successful face-to-face </a:t>
            </a:r>
            <a:r>
              <a:rPr lang="en-US" sz="4800" dirty="0" smtClean="0"/>
              <a:t>presentation</a:t>
            </a:r>
            <a:r>
              <a:rPr lang="en-US" sz="4800" dirty="0" smtClean="0"/>
              <a:t>.</a:t>
            </a:r>
            <a:endParaRPr lang="en-US" sz="4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IT RIGHT</a:t>
            </a:r>
            <a:endParaRPr lang="en-US" dirty="0"/>
          </a:p>
        </p:txBody>
      </p:sp>
      <p:sp>
        <p:nvSpPr>
          <p:cNvPr id="3" name="Content Placeholder 2"/>
          <p:cNvSpPr>
            <a:spLocks noGrp="1"/>
          </p:cNvSpPr>
          <p:nvPr>
            <p:ph sz="quarter" idx="1"/>
          </p:nvPr>
        </p:nvSpPr>
        <p:spPr/>
        <p:txBody>
          <a:bodyPr>
            <a:normAutofit/>
          </a:bodyPr>
          <a:lstStyle/>
          <a:p>
            <a:pPr algn="ctr">
              <a:buNone/>
            </a:pPr>
            <a:r>
              <a:rPr lang="en-US" sz="4800" dirty="0" smtClean="0"/>
              <a:t> Because of the differences between virtual presentations and face-to-face presentations, you need to consider the following special factors:</a:t>
            </a:r>
            <a:endParaRPr lang="en-US" sz="4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900" dirty="0" smtClean="0"/>
              <a:t>GETTING IT </a:t>
            </a:r>
            <a:r>
              <a:rPr lang="en-US" sz="1900" dirty="0" smtClean="0"/>
              <a:t>RIGHT: FACTORS TO CONSIDER</a:t>
            </a:r>
            <a:endParaRPr lang="en-US" sz="1900" dirty="0"/>
          </a:p>
        </p:txBody>
      </p:sp>
      <p:sp>
        <p:nvSpPr>
          <p:cNvPr id="3" name="Content Placeholder 2"/>
          <p:cNvSpPr>
            <a:spLocks noGrp="1"/>
          </p:cNvSpPr>
          <p:nvPr>
            <p:ph sz="quarter" idx="1"/>
          </p:nvPr>
        </p:nvSpPr>
        <p:spPr/>
        <p:txBody>
          <a:bodyPr/>
          <a:lstStyle/>
          <a:p>
            <a:pPr>
              <a:buNone/>
            </a:pPr>
            <a:r>
              <a:rPr lang="en-US" b="1" dirty="0" smtClean="0"/>
              <a:t>Timing: </a:t>
            </a:r>
            <a:r>
              <a:rPr lang="en-US" dirty="0" smtClean="0"/>
              <a:t>Unlike an in-person presentation, a virtual presentation can span several time zones. You need to take this into consideration when scheduling the presentation. If possible, give the presentation during normal business hours for all audience members. Be aware of when audience members at various locations usually take breaks or eat meals. Try to plan a presentation time that is convenient for all of them.</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900" dirty="0" smtClean="0"/>
              <a:t>GETTING IT RIGHT: FACTORS TO CONSIDER</a:t>
            </a:r>
            <a:endParaRPr lang="en-US" sz="1900" dirty="0"/>
          </a:p>
        </p:txBody>
      </p:sp>
      <p:sp>
        <p:nvSpPr>
          <p:cNvPr id="3" name="Content Placeholder 2"/>
          <p:cNvSpPr>
            <a:spLocks noGrp="1"/>
          </p:cNvSpPr>
          <p:nvPr>
            <p:ph sz="quarter" idx="1"/>
          </p:nvPr>
        </p:nvSpPr>
        <p:spPr/>
        <p:txBody>
          <a:bodyPr/>
          <a:lstStyle/>
          <a:p>
            <a:r>
              <a:rPr lang="en-US" b="1" dirty="0" smtClean="0"/>
              <a:t>Technology: </a:t>
            </a:r>
            <a:r>
              <a:rPr lang="en-US" dirty="0" smtClean="0"/>
              <a:t>Make sure that all audience members have the equipment necessary to receive your presentation and that they know how to use it. Test the equipment beforehand. Then test it again. If the equipment doesn’t work, your presentation doesn’t work. Have a backup plan ready in case the equipment fails during your presentation. (Will you call everyone? E-mail everyone? Shout out the window?) If audience members are using a phone to connect with others, they need to make sure the line doesn’t have the call-waiting feature or that call waiting is temporarily disengaged.</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900" dirty="0" smtClean="0"/>
              <a:t>GETTING IT RIGHT: FACTORS TO CONSIDER</a:t>
            </a:r>
            <a:endParaRPr lang="en-US" sz="1900" dirty="0"/>
          </a:p>
        </p:txBody>
      </p:sp>
      <p:sp>
        <p:nvSpPr>
          <p:cNvPr id="3" name="Content Placeholder 2"/>
          <p:cNvSpPr>
            <a:spLocks noGrp="1"/>
          </p:cNvSpPr>
          <p:nvPr>
            <p:ph sz="quarter" idx="1"/>
          </p:nvPr>
        </p:nvSpPr>
        <p:spPr/>
        <p:txBody>
          <a:bodyPr/>
          <a:lstStyle/>
          <a:p>
            <a:r>
              <a:rPr lang="en-US" b="1" dirty="0" smtClean="0"/>
              <a:t>Appearance: </a:t>
            </a:r>
            <a:r>
              <a:rPr lang="en-US" dirty="0" smtClean="0"/>
              <a:t>If you appear on screen via a Web or videoconference, then you should consider how your appearance will affect your message. Here are a few ways to improve your electronic appearance:</a:t>
            </a:r>
          </a:p>
          <a:p>
            <a:r>
              <a:rPr lang="en-US" dirty="0" smtClean="0"/>
              <a:t>• Wear a conservative outfit that doesn’t draw attention away from your face.</a:t>
            </a:r>
          </a:p>
          <a:p>
            <a:r>
              <a:rPr lang="en-US" dirty="0" smtClean="0"/>
              <a:t>• Wear pastel colors rather than bright colors, because pastels broadcast better.</a:t>
            </a:r>
          </a:p>
          <a:p>
            <a:r>
              <a:rPr lang="en-US" dirty="0" smtClean="0"/>
              <a:t>• Avoid striped, checked, or patterned clothing.</a:t>
            </a:r>
          </a:p>
          <a:p>
            <a:r>
              <a:rPr lang="en-US" dirty="0" smtClean="0"/>
              <a:t>• Make sure your clothes contrast with your background colors.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260</TotalTime>
  <Words>798</Words>
  <Application>Microsoft Office PowerPoint</Application>
  <PresentationFormat>On-screen Show (4:3)</PresentationFormat>
  <Paragraphs>98</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Origin</vt:lpstr>
      <vt:lpstr>EFFECTIVE VIRTUAL PRESENTATION STRATEGY</vt:lpstr>
      <vt:lpstr>PRESENTATION OVERVIEW</vt:lpstr>
      <vt:lpstr>Introduction</vt:lpstr>
      <vt:lpstr>Slide 4</vt:lpstr>
      <vt:lpstr>Slide 5</vt:lpstr>
      <vt:lpstr>GETTING IT RIGHT</vt:lpstr>
      <vt:lpstr>GETTING IT RIGHT: FACTORS TO CONSIDER</vt:lpstr>
      <vt:lpstr>GETTING IT RIGHT: FACTORS TO CONSIDER</vt:lpstr>
      <vt:lpstr>GETTING IT RIGHT: FACTORS TO CONSIDER</vt:lpstr>
      <vt:lpstr>GETTING IT RIGHT</vt:lpstr>
      <vt:lpstr>GETTING IT RIGHT</vt:lpstr>
      <vt:lpstr>GETTING IT RIGHT</vt:lpstr>
      <vt:lpstr>GETTING IT RIGHT</vt:lpstr>
      <vt:lpstr>GETTING IT RIGHT</vt:lpstr>
      <vt:lpstr>GETTING IT RIGHT</vt:lpstr>
      <vt:lpstr>GETTING IT RIGHT: PRESENTATION DELIVERY </vt:lpstr>
      <vt:lpstr>GETTING IT RIGHT: PRESENTATION DELIVERY </vt:lpstr>
      <vt:lpstr>GETTING IT RIGHT: PRESENTATION DELIVERY </vt:lpstr>
      <vt:lpstr>GETTING IT RIGHT: PRESENTATION DELIVERY </vt:lpstr>
      <vt:lpstr>GETTING IT RIGHT: PRESENTATION DELIVERY </vt:lpstr>
      <vt:lpstr>GETTING IT RIGHT: PRESENTATION DELIVERY </vt:lpstr>
      <vt:lpstr>GETTING IT RIGHT: PRESENTATION DELIVERY </vt:lpstr>
      <vt:lpstr>GETTING IT RIGHT: PRESENTATION DELIVERY </vt:lpstr>
      <vt:lpstr>GETTING IT RIGHT: PRESENTATION DELIVERY </vt:lpstr>
      <vt:lpstr>GETTING IT RIGHT: PRESENTATION DELIVERY </vt:lpstr>
      <vt:lpstr>GETTING IT RIGHT: PRESENTATION DELIVERY </vt:lpstr>
      <vt:lpstr>GETTING IT RIGHT: PRESENTATION DELIVERY </vt:lpstr>
      <vt:lpstr>GETTING IT RIGHT: PRESENTATION DELIVERY </vt:lpstr>
      <vt:lpstr>GETTING IT RIGHT: PRESENTATION DELIVERY </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VIRTUAL PRESENTATION STRATEGY</dc:title>
  <dc:creator>MUTI'AH</dc:creator>
  <cp:lastModifiedBy>MUTI'AH</cp:lastModifiedBy>
  <cp:revision>20</cp:revision>
  <dcterms:created xsi:type="dcterms:W3CDTF">2020-10-26T05:38:59Z</dcterms:created>
  <dcterms:modified xsi:type="dcterms:W3CDTF">2020-10-26T09:59:34Z</dcterms:modified>
</cp:coreProperties>
</file>